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22"/>
  </p:notesMasterIdLst>
  <p:sldIdLst>
    <p:sldId id="256" r:id="rId2"/>
    <p:sldId id="258" r:id="rId3"/>
    <p:sldId id="269" r:id="rId4"/>
    <p:sldId id="268" r:id="rId5"/>
    <p:sldId id="259" r:id="rId6"/>
    <p:sldId id="271" r:id="rId7"/>
    <p:sldId id="261" r:id="rId8"/>
    <p:sldId id="276" r:id="rId9"/>
    <p:sldId id="262" r:id="rId10"/>
    <p:sldId id="270" r:id="rId11"/>
    <p:sldId id="277" r:id="rId12"/>
    <p:sldId id="280" r:id="rId13"/>
    <p:sldId id="273" r:id="rId14"/>
    <p:sldId id="272" r:id="rId15"/>
    <p:sldId id="279" r:id="rId16"/>
    <p:sldId id="263" r:id="rId17"/>
    <p:sldId id="264" r:id="rId18"/>
    <p:sldId id="265" r:id="rId19"/>
    <p:sldId id="266" r:id="rId20"/>
    <p:sldId id="267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E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83842" autoAdjust="0"/>
  </p:normalViewPr>
  <p:slideViewPr>
    <p:cSldViewPr snapToGrid="0">
      <p:cViewPr>
        <p:scale>
          <a:sx n="50" d="100"/>
          <a:sy n="50" d="100"/>
        </p:scale>
        <p:origin x="-1692" y="-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19AE-58CC-4A71-BB1C-2F92DDB658E6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360D4-27F1-46B0-8FD6-E428303D3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63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Paraguai</a:t>
            </a:r>
            <a:r>
              <a:rPr lang="pt-BR" baseline="0" dirty="0" smtClean="0"/>
              <a:t> é, depois da Guiana Francesa, o país que possui menor porcentagem de cristãos evangélicos, em relação à população total, entre os países da América do Sul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360D4-27F1-46B0-8FD6-E428303D317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559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3DE042-627F-4E50-AB45-4750DB464BDE}" type="slidenum">
              <a:rPr lang="pt-BR"/>
              <a:pPr/>
              <a:t>6</a:t>
            </a:fld>
            <a:endParaRPr 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dirty="0" smtClean="0"/>
              <a:t>Mapa 1: Cada cor representa uma família linguística (um grupo de etnias indígenas)</a:t>
            </a:r>
          </a:p>
          <a:p>
            <a:pPr eaLnBrk="1" hangingPunct="1"/>
            <a:r>
              <a:rPr lang="pt-BR" dirty="0" smtClean="0"/>
              <a:t>Por exemplo: a cor azul representa a família Guarani. Esta família é composta de cinco etnias: Aché, </a:t>
            </a:r>
            <a:r>
              <a:rPr lang="pt-BR" dirty="0" err="1" smtClean="0"/>
              <a:t>Avá</a:t>
            </a:r>
            <a:r>
              <a:rPr lang="pt-BR" dirty="0" smtClean="0"/>
              <a:t>, </a:t>
            </a:r>
            <a:r>
              <a:rPr lang="pt-BR" dirty="0" err="1" smtClean="0"/>
              <a:t>Mbyá</a:t>
            </a:r>
            <a:r>
              <a:rPr lang="pt-BR" dirty="0" smtClean="0"/>
              <a:t>, </a:t>
            </a:r>
            <a:r>
              <a:rPr lang="pt-BR" dirty="0" err="1" smtClean="0"/>
              <a:t>Ñandeva</a:t>
            </a:r>
            <a:r>
              <a:rPr lang="pt-BR" dirty="0" smtClean="0"/>
              <a:t>, </a:t>
            </a:r>
            <a:r>
              <a:rPr lang="pt-BR" dirty="0" err="1" smtClean="0"/>
              <a:t>Paî</a:t>
            </a:r>
            <a:r>
              <a:rPr lang="pt-BR" dirty="0" smtClean="0"/>
              <a:t>.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Mapa 2: cada ponto marcado no mapa representa uma comunidade indígena (uma aldeia, por exemplo). Existem, de acordo com o Censo indígena*, 711 comunidades/aldeias no país.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* Censo de comunidades dos povos indígenas</a:t>
            </a:r>
          </a:p>
        </p:txBody>
      </p:sp>
    </p:spTree>
    <p:extLst>
      <p:ext uri="{BB962C8B-B14F-4D97-AF65-F5344CB8AC3E}">
        <p14:creationId xmlns:p14="http://schemas.microsoft.com/office/powerpoint/2010/main" val="741004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Este gráfico apresenta a porcentagem da população de cada um destes povos que fala a</a:t>
            </a:r>
            <a:r>
              <a:rPr lang="pt-BR" baseline="0" dirty="0" smtClean="0"/>
              <a:t> língua da sua etnia, o </a:t>
            </a:r>
            <a:r>
              <a:rPr lang="pt-BR" baseline="0" dirty="0" err="1" smtClean="0"/>
              <a:t>Guaraní</a:t>
            </a:r>
            <a:r>
              <a:rPr lang="pt-BR" baseline="0" dirty="0" smtClean="0"/>
              <a:t> e o Espanhol</a:t>
            </a:r>
          </a:p>
          <a:p>
            <a:endParaRPr lang="pt-BR" baseline="0" dirty="0" smtClean="0"/>
          </a:p>
          <a:p>
            <a:r>
              <a:rPr lang="pt-BR" baseline="0" dirty="0" smtClean="0"/>
              <a:t>Fonte: 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Congreso Iberoamericano de las Lenguas en la Educación y en la Cultura / IV Congreso Leer.es. </a:t>
            </a:r>
            <a:r>
              <a:rPr lang="es-E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Salamanca, España, 5 al 7 de septiembre de 2012.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Lenguas</a:t>
            </a:r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Indígenas </a:t>
            </a:r>
            <a:r>
              <a:rPr lang="pt-B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</a:t>
            </a:r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Paraguay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Sección: Las lenguas de Iberoamérica.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José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Zanardini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360D4-27F1-46B0-8FD6-E428303D317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2822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323DEE-841E-47C9-9B5E-E06F3AD9329C}" type="slidenum">
              <a:rPr lang="pt-BR"/>
              <a:pPr/>
              <a:t>14</a:t>
            </a:fld>
            <a:endParaRPr lang="pt-B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138657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38AA-3EE0-44A1-B398-930FBEF37F70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00013-1119-43C8-83C1-00C0DB5ECF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09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38AA-3EE0-44A1-B398-930FBEF37F70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00013-1119-43C8-83C1-00C0DB5ECF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71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38AA-3EE0-44A1-B398-930FBEF37F70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00013-1119-43C8-83C1-00C0DB5ECF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374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38AA-3EE0-44A1-B398-930FBEF37F70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00013-1119-43C8-83C1-00C0DB5ECF6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5997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38AA-3EE0-44A1-B398-930FBEF37F70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00013-1119-43C8-83C1-00C0DB5ECF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9566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38AA-3EE0-44A1-B398-930FBEF37F70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00013-1119-43C8-83C1-00C0DB5ECF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151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38AA-3EE0-44A1-B398-930FBEF37F70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00013-1119-43C8-83C1-00C0DB5ECF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1505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38AA-3EE0-44A1-B398-930FBEF37F70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00013-1119-43C8-83C1-00C0DB5ECF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063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38AA-3EE0-44A1-B398-930FBEF37F70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00013-1119-43C8-83C1-00C0DB5ECF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783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91CF1-6AA4-4254-8ABB-0F247018CCBA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23956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BF5A4-8B1B-4E1E-8CD5-1F95CC54C672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35938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38AA-3EE0-44A1-B398-930FBEF37F70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00013-1119-43C8-83C1-00C0DB5ECF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983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38AA-3EE0-44A1-B398-930FBEF37F70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00013-1119-43C8-83C1-00C0DB5ECF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530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38AA-3EE0-44A1-B398-930FBEF37F70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00013-1119-43C8-83C1-00C0DB5ECF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94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38AA-3EE0-44A1-B398-930FBEF37F70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00013-1119-43C8-83C1-00C0DB5ECF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92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38AA-3EE0-44A1-B398-930FBEF37F70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00013-1119-43C8-83C1-00C0DB5ECF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88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38AA-3EE0-44A1-B398-930FBEF37F70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00013-1119-43C8-83C1-00C0DB5ECF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50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38AA-3EE0-44A1-B398-930FBEF37F70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00013-1119-43C8-83C1-00C0DB5ECF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69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38AA-3EE0-44A1-B398-930FBEF37F70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00013-1119-43C8-83C1-00C0DB5ECF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14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A2638AA-3EE0-44A1-B398-930FBEF37F70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00013-1119-43C8-83C1-00C0DB5ECF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591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latin typeface="Garamond" panose="02020404030301010803" pitchFamily="18" charset="0"/>
              </a:rPr>
              <a:t>Paraguai</a:t>
            </a:r>
            <a:endParaRPr lang="pt-BR" dirty="0">
              <a:latin typeface="Garamond" panose="020204040303010108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latin typeface="Garamond" panose="02020404030301010803" pitchFamily="18" charset="0"/>
              </a:rPr>
              <a:t>E O evangelho</a:t>
            </a:r>
            <a:endParaRPr lang="pt-B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69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DSC050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6"/>
          <a:stretch>
            <a:fillRect/>
          </a:stretch>
        </p:blipFill>
        <p:spPr bwMode="auto">
          <a:xfrm>
            <a:off x="6311901" y="0"/>
            <a:ext cx="406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SC050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r="11111"/>
          <a:stretch>
            <a:fillRect/>
          </a:stretch>
        </p:blipFill>
        <p:spPr bwMode="auto">
          <a:xfrm>
            <a:off x="1774826" y="0"/>
            <a:ext cx="4321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52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45B4C-92EC-4D46-8DC4-B7DDFBDC593C}" type="slidenum">
              <a:rPr lang="pt-BR" altLang="en-US">
                <a:latin typeface="Garamond" panose="02020404030301010803" pitchFamily="18" charset="0"/>
              </a:rPr>
              <a:pPr>
                <a:defRPr/>
              </a:pPr>
              <a:t>11</a:t>
            </a:fld>
            <a:endParaRPr lang="pt-BR" altLang="en-US">
              <a:latin typeface="Garamond" panose="02020404030301010803" pitchFamily="18" charset="0"/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latin typeface="Garamond" panose="02020404030301010803" pitchFamily="18" charset="0"/>
              </a:rPr>
              <a:t>Línguas</a:t>
            </a:r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36676"/>
            <a:ext cx="11074400" cy="4911725"/>
          </a:xfrm>
        </p:spPr>
        <p:txBody>
          <a:bodyPr>
            <a:noAutofit/>
          </a:bodyPr>
          <a:lstStyle/>
          <a:p>
            <a:pPr eaLnBrk="1" hangingPunct="1">
              <a:lnSpc>
                <a:spcPct val="200000"/>
              </a:lnSpc>
            </a:pPr>
            <a:r>
              <a:rPr lang="pt-BR" sz="2600" dirty="0">
                <a:latin typeface="Garamond" panose="02020404030301010803" pitchFamily="18" charset="0"/>
              </a:rPr>
              <a:t>2 línguas oficiais (Guarani e Espanhol</a:t>
            </a:r>
            <a:r>
              <a:rPr lang="pt-BR" sz="2600" dirty="0" smtClean="0">
                <a:latin typeface="Garamond" panose="02020404030301010803" pitchFamily="18" charset="0"/>
              </a:rPr>
              <a:t>)</a:t>
            </a:r>
          </a:p>
          <a:p>
            <a:pPr eaLnBrk="1" hangingPunct="1">
              <a:lnSpc>
                <a:spcPct val="200000"/>
              </a:lnSpc>
            </a:pPr>
            <a:r>
              <a:rPr lang="pt-BR" sz="2600" dirty="0" err="1" smtClean="0">
                <a:latin typeface="Garamond" panose="02020404030301010803" pitchFamily="18" charset="0"/>
              </a:rPr>
              <a:t>Guaraní</a:t>
            </a:r>
            <a:r>
              <a:rPr lang="pt-BR" sz="2600" dirty="0" smtClean="0">
                <a:latin typeface="Garamond" panose="02020404030301010803" pitchFamily="18" charset="0"/>
              </a:rPr>
              <a:t> </a:t>
            </a:r>
            <a:r>
              <a:rPr lang="pt-BR" sz="2600" dirty="0" err="1" smtClean="0">
                <a:latin typeface="Garamond" panose="02020404030301010803" pitchFamily="18" charset="0"/>
              </a:rPr>
              <a:t>Jopará</a:t>
            </a:r>
            <a:r>
              <a:rPr lang="pt-BR" sz="2600" dirty="0" smtClean="0">
                <a:latin typeface="Garamond" panose="02020404030301010803" pitchFamily="18" charset="0"/>
              </a:rPr>
              <a:t>: Mescla de </a:t>
            </a:r>
            <a:r>
              <a:rPr lang="pt-BR" sz="2600" dirty="0" err="1" smtClean="0">
                <a:latin typeface="Garamond" panose="02020404030301010803" pitchFamily="18" charset="0"/>
              </a:rPr>
              <a:t>Guaraní</a:t>
            </a:r>
            <a:r>
              <a:rPr lang="pt-BR" sz="2600" dirty="0" smtClean="0">
                <a:latin typeface="Garamond" panose="02020404030301010803" pitchFamily="18" charset="0"/>
              </a:rPr>
              <a:t> e Espanhol</a:t>
            </a:r>
            <a:endParaRPr lang="pt-BR" sz="2600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pt-BR" sz="2600" dirty="0" smtClean="0">
                <a:latin typeface="Garamond" panose="02020404030301010803" pitchFamily="18" charset="0"/>
              </a:rPr>
              <a:t>19 </a:t>
            </a:r>
            <a:r>
              <a:rPr lang="pt-BR" sz="2600" dirty="0">
                <a:latin typeface="Garamond" panose="02020404030301010803" pitchFamily="18" charset="0"/>
              </a:rPr>
              <a:t>línguas indígenas à parte do Guarani paraguaio</a:t>
            </a:r>
          </a:p>
          <a:p>
            <a:pPr eaLnBrk="1" hangingPunct="1">
              <a:lnSpc>
                <a:spcPct val="200000"/>
              </a:lnSpc>
            </a:pPr>
            <a:r>
              <a:rPr lang="pt-BR" sz="2600" dirty="0" smtClean="0">
                <a:latin typeface="Garamond" panose="02020404030301010803" pitchFamily="18" charset="0"/>
              </a:rPr>
              <a:t>Alemão </a:t>
            </a:r>
            <a:r>
              <a:rPr lang="pt-BR" sz="2600" dirty="0">
                <a:latin typeface="Garamond" panose="02020404030301010803" pitchFamily="18" charset="0"/>
              </a:rPr>
              <a:t>e </a:t>
            </a:r>
            <a:r>
              <a:rPr lang="pt-BR" sz="2600" dirty="0" err="1">
                <a:latin typeface="Garamond" panose="02020404030301010803" pitchFamily="18" charset="0"/>
              </a:rPr>
              <a:t>Plautdietsch</a:t>
            </a:r>
            <a:r>
              <a:rPr lang="pt-BR" sz="2600" dirty="0">
                <a:latin typeface="Garamond" panose="02020404030301010803" pitchFamily="18" charset="0"/>
              </a:rPr>
              <a:t> (nas colônias </a:t>
            </a:r>
            <a:r>
              <a:rPr lang="pt-BR" sz="2600" dirty="0" err="1">
                <a:latin typeface="Garamond" panose="02020404030301010803" pitchFamily="18" charset="0"/>
              </a:rPr>
              <a:t>menonitas</a:t>
            </a:r>
            <a:r>
              <a:rPr lang="pt-BR" sz="2600" dirty="0">
                <a:latin typeface="Garamond" panose="02020404030301010803" pitchFamily="18" charset="0"/>
              </a:rPr>
              <a:t>)</a:t>
            </a:r>
          </a:p>
          <a:p>
            <a:pPr eaLnBrk="1" hangingPunct="1">
              <a:lnSpc>
                <a:spcPct val="200000"/>
              </a:lnSpc>
            </a:pPr>
            <a:r>
              <a:rPr lang="pt-BR" sz="2600" dirty="0" smtClean="0">
                <a:latin typeface="Garamond" panose="02020404030301010803" pitchFamily="18" charset="0"/>
              </a:rPr>
              <a:t>O </a:t>
            </a:r>
            <a:r>
              <a:rPr lang="pt-BR" sz="2600" dirty="0">
                <a:latin typeface="Garamond" panose="02020404030301010803" pitchFamily="18" charset="0"/>
              </a:rPr>
              <a:t>Guarani é língua materna (principal) de aproximadamente 85% da </a:t>
            </a:r>
            <a:r>
              <a:rPr lang="pt-BR" sz="2600" dirty="0" smtClean="0">
                <a:latin typeface="Garamond" panose="02020404030301010803" pitchFamily="18" charset="0"/>
              </a:rPr>
              <a:t>população</a:t>
            </a:r>
          </a:p>
        </p:txBody>
      </p:sp>
    </p:spTree>
    <p:extLst>
      <p:ext uri="{BB962C8B-B14F-4D97-AF65-F5344CB8AC3E}">
        <p14:creationId xmlns:p14="http://schemas.microsoft.com/office/powerpoint/2010/main" val="110619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  <p:bldP spid="14643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11970" t="28657" r="34648" b="12566"/>
          <a:stretch/>
        </p:blipFill>
        <p:spPr>
          <a:xfrm>
            <a:off x="609600" y="0"/>
            <a:ext cx="11049000" cy="683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8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49B1F-B6A6-411B-8CAF-3D6329BCC714}" type="slidenum">
              <a:rPr lang="pt-BR" altLang="en-US"/>
              <a:pPr>
                <a:defRPr/>
              </a:pPr>
              <a:t>13</a:t>
            </a:fld>
            <a:endParaRPr lang="pt-BR" altLang="en-US"/>
          </a:p>
        </p:txBody>
      </p:sp>
      <p:sp>
        <p:nvSpPr>
          <p:cNvPr id="153698" name="Rectangle 98"/>
          <p:cNvSpPr>
            <a:spLocks noChangeArrowheads="1"/>
          </p:cNvSpPr>
          <p:nvPr/>
        </p:nvSpPr>
        <p:spPr bwMode="auto">
          <a:xfrm>
            <a:off x="1981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4200" dirty="0" err="1" smtClean="0">
                <a:latin typeface="Garamond" panose="02020404030301010803" pitchFamily="18" charset="0"/>
              </a:rPr>
              <a:t>Linguas</a:t>
            </a:r>
            <a:endParaRPr lang="pt-BR" sz="4200" dirty="0">
              <a:latin typeface="Garamond" panose="02020404030301010803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580490"/>
              </p:ext>
            </p:extLst>
          </p:nvPr>
        </p:nvGraphicFramePr>
        <p:xfrm>
          <a:off x="1111544" y="2070100"/>
          <a:ext cx="10006278" cy="2675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5960"/>
                <a:gridCol w="3098419"/>
                <a:gridCol w="2601899"/>
              </a:tblGrid>
              <a:tr h="4476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6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Comunidade indígena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600" b="1" u="none" strike="noStrike" dirty="0">
                          <a:effectLst/>
                          <a:latin typeface="Garamond" panose="02020404030301010803" pitchFamily="18" charset="0"/>
                        </a:rPr>
                        <a:t>Área Rural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4374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600" b="1" u="none" strike="noStrike" dirty="0">
                          <a:effectLst/>
                          <a:latin typeface="Garamond" panose="02020404030301010803" pitchFamily="18" charset="0"/>
                        </a:rPr>
                        <a:t>Língua materna (</a:t>
                      </a:r>
                      <a:r>
                        <a:rPr lang="pt-BR" sz="26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principal / primeira opção)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600" u="none" strike="noStrike" dirty="0">
                          <a:effectLst/>
                          <a:latin typeface="Garamond" panose="02020404030301010803" pitchFamily="18" charset="0"/>
                        </a:rPr>
                        <a:t>Língua da etnia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Guarani</a:t>
                      </a:r>
                      <a:endParaRPr lang="pt-BR" sz="2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3304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600" b="1" u="none" strike="noStrike">
                          <a:effectLst/>
                          <a:latin typeface="Garamond" panose="02020404030301010803" pitchFamily="18" charset="0"/>
                        </a:rPr>
                        <a:t>Língua secundária</a:t>
                      </a:r>
                      <a:endParaRPr lang="pt-BR" sz="26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6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Guaraní</a:t>
                      </a:r>
                      <a:endParaRPr lang="pt-BR" sz="2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6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Espanhol</a:t>
                      </a:r>
                      <a:endParaRPr lang="pt-BR" sz="26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81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600" b="1" u="none" strike="noStrike" dirty="0">
                          <a:effectLst/>
                          <a:latin typeface="Garamond" panose="02020404030301010803" pitchFamily="18" charset="0"/>
                        </a:rPr>
                        <a:t>Terceira opção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6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Espanhol</a:t>
                      </a:r>
                      <a:endParaRPr lang="pt-BR" sz="26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04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0" y="1323752"/>
            <a:ext cx="11980511" cy="4409395"/>
          </a:xfrm>
          <a:prstGeom prst="rect">
            <a:avLst/>
          </a:prstGeom>
        </p:spPr>
      </p:pic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329167"/>
            <a:ext cx="10352539" cy="937445"/>
          </a:xfrm>
        </p:spPr>
        <p:txBody>
          <a:bodyPr anchor="ctr"/>
          <a:lstStyle/>
          <a:p>
            <a:pPr algn="ctr"/>
            <a:r>
              <a:rPr lang="pt-BR" sz="3600" dirty="0" smtClean="0">
                <a:latin typeface="Garamond" panose="02020404030301010803" pitchFamily="18" charset="0"/>
              </a:rPr>
              <a:t>Presença missionária - </a:t>
            </a:r>
            <a:r>
              <a:rPr lang="pt-BR" sz="3600" dirty="0" err="1" smtClean="0">
                <a:latin typeface="Garamond" panose="02020404030301010803" pitchFamily="18" charset="0"/>
              </a:rPr>
              <a:t>Guaranís</a:t>
            </a:r>
            <a:r>
              <a:rPr lang="pt-BR" sz="3600" dirty="0" smtClean="0">
                <a:latin typeface="Garamond" panose="02020404030301010803" pitchFamily="18" charset="0"/>
              </a:rPr>
              <a:t> - Paraguai Oriental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43996-F4FE-4252-846F-91D4F1F2312D}" type="slidenum">
              <a:rPr lang="pt-BR" altLang="en-US"/>
              <a:pPr>
                <a:defRPr/>
              </a:pPr>
              <a:t>14</a:t>
            </a:fld>
            <a:endParaRPr lang="pt-BR" altLang="en-US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0493828" y="4209148"/>
            <a:ext cx="1623189" cy="63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10486574" y="2242462"/>
            <a:ext cx="1623189" cy="63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83027" y="5779282"/>
            <a:ext cx="11662228" cy="937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sz="2000" dirty="0" smtClean="0">
                <a:latin typeface="Garamond" panose="02020404030301010803" pitchFamily="18" charset="0"/>
              </a:rPr>
              <a:t>Cálculos efetuados com as informações obtidas no ‘</a:t>
            </a:r>
            <a:r>
              <a:rPr lang="es-ES" sz="2000" dirty="0" smtClean="0">
                <a:latin typeface="Garamond" panose="02020404030301010803" pitchFamily="18" charset="0"/>
              </a:rPr>
              <a:t>CENSO DE COMUNIDADES DE LOS PUEBLOS INDÍGENAS. Resultados Finales 2012’ realizado pela ‘Dirección General de Estadística, Encuestas y </a:t>
            </a:r>
            <a:r>
              <a:rPr lang="pt-BR" sz="2000" dirty="0" smtClean="0">
                <a:latin typeface="Garamond" panose="02020404030301010803" pitchFamily="18" charset="0"/>
              </a:rPr>
              <a:t>Censos (DGEEC)’. </a:t>
            </a:r>
          </a:p>
        </p:txBody>
      </p:sp>
    </p:spTree>
    <p:extLst>
      <p:ext uri="{BB962C8B-B14F-4D97-AF65-F5344CB8AC3E}">
        <p14:creationId xmlns:p14="http://schemas.microsoft.com/office/powerpoint/2010/main" val="223499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  <p:bldP spid="5" grpId="0" animBg="1"/>
      <p:bldP spid="8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6400" y="1823284"/>
            <a:ext cx="11596914" cy="36244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77%</a:t>
            </a:r>
            <a:r>
              <a:rPr lang="pt-BR" sz="2400" dirty="0" smtClean="0">
                <a:latin typeface="Garamond" panose="02020404030301010803" pitchFamily="18" charset="0"/>
              </a:rPr>
              <a:t> das comunidades </a:t>
            </a:r>
            <a:r>
              <a:rPr lang="pt-BR" sz="2400" dirty="0" err="1" smtClean="0">
                <a:latin typeface="Garamond" panose="02020404030301010803" pitchFamily="18" charset="0"/>
              </a:rPr>
              <a:t>Guaranís</a:t>
            </a:r>
            <a:r>
              <a:rPr lang="pt-BR" sz="2400" dirty="0" smtClean="0">
                <a:latin typeface="Garamond" panose="02020404030301010803" pitchFamily="18" charset="0"/>
              </a:rPr>
              <a:t> nesta região não são atendidas por missionários evangélicos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Garamond" panose="02020404030301010803" pitchFamily="18" charset="0"/>
              </a:rPr>
              <a:t>Isto equivale a </a:t>
            </a:r>
            <a:r>
              <a:rPr lang="pt-BR" sz="2400" u="sng" dirty="0">
                <a:solidFill>
                  <a:srgbClr val="FFC000"/>
                </a:solidFill>
                <a:latin typeface="Garamond" panose="02020404030301010803" pitchFamily="18" charset="0"/>
              </a:rPr>
              <a:t>311 comunidades não atendidas</a:t>
            </a:r>
            <a:r>
              <a:rPr lang="pt-BR" sz="2400" dirty="0">
                <a:latin typeface="Garamond" panose="02020404030301010803" pitchFamily="18" charset="0"/>
              </a:rPr>
              <a:t>, de um total de </a:t>
            </a:r>
            <a:r>
              <a:rPr lang="pt-BR" sz="2400" dirty="0" smtClean="0">
                <a:latin typeface="Garamond" panose="02020404030301010803" pitchFamily="18" charset="0"/>
              </a:rPr>
              <a:t>405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Garamond" panose="02020404030301010803" pitchFamily="18" charset="0"/>
              </a:rPr>
              <a:t>Somente </a:t>
            </a:r>
            <a:r>
              <a:rPr lang="pt-BR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10%</a:t>
            </a:r>
            <a:r>
              <a:rPr lang="pt-BR" sz="2400" dirty="0">
                <a:latin typeface="Garamond" panose="02020404030301010803" pitchFamily="18" charset="0"/>
              </a:rPr>
              <a:t> das comunidades </a:t>
            </a:r>
            <a:r>
              <a:rPr lang="pt-BR" sz="2400" dirty="0" err="1">
                <a:latin typeface="Garamond" panose="02020404030301010803" pitchFamily="18" charset="0"/>
              </a:rPr>
              <a:t>Mbyá</a:t>
            </a:r>
            <a:r>
              <a:rPr lang="pt-BR" sz="2400" dirty="0">
                <a:latin typeface="Garamond" panose="02020404030301010803" pitchFamily="18" charset="0"/>
              </a:rPr>
              <a:t> </a:t>
            </a:r>
            <a:r>
              <a:rPr lang="pt-BR" sz="2400" dirty="0" err="1">
                <a:latin typeface="Garamond" panose="02020404030301010803" pitchFamily="18" charset="0"/>
              </a:rPr>
              <a:t>Guaraní</a:t>
            </a:r>
            <a:r>
              <a:rPr lang="pt-BR" sz="2400" dirty="0">
                <a:latin typeface="Garamond" panose="02020404030301010803" pitchFamily="18" charset="0"/>
              </a:rPr>
              <a:t> são atendidas por algum missionário </a:t>
            </a:r>
            <a:r>
              <a:rPr lang="pt-BR" sz="2400" dirty="0" smtClean="0">
                <a:latin typeface="Garamond" panose="02020404030301010803" pitchFamily="18" charset="0"/>
              </a:rPr>
              <a:t>evangélico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Garamond" panose="02020404030301010803" pitchFamily="18" charset="0"/>
              </a:rPr>
              <a:t>Ou seja, </a:t>
            </a:r>
            <a:r>
              <a:rPr lang="pt-BR" sz="2400" dirty="0" smtClean="0">
                <a:latin typeface="Garamond" panose="02020404030301010803" pitchFamily="18" charset="0"/>
              </a:rPr>
              <a:t>de </a:t>
            </a:r>
            <a:r>
              <a:rPr lang="pt-BR" sz="2400" dirty="0">
                <a:latin typeface="Garamond" panose="02020404030301010803" pitchFamily="18" charset="0"/>
              </a:rPr>
              <a:t>um total de 178 comunidades </a:t>
            </a:r>
            <a:r>
              <a:rPr lang="pt-BR" sz="2400" dirty="0" err="1">
                <a:latin typeface="Garamond" panose="02020404030301010803" pitchFamily="18" charset="0"/>
              </a:rPr>
              <a:t>Mbyá</a:t>
            </a:r>
            <a:r>
              <a:rPr lang="pt-BR" sz="2400" dirty="0">
                <a:latin typeface="Garamond" panose="02020404030301010803" pitchFamily="18" charset="0"/>
              </a:rPr>
              <a:t> </a:t>
            </a:r>
            <a:r>
              <a:rPr lang="pt-BR" sz="2400" dirty="0" err="1">
                <a:latin typeface="Garamond" panose="02020404030301010803" pitchFamily="18" charset="0"/>
              </a:rPr>
              <a:t>Guaraní</a:t>
            </a:r>
            <a:r>
              <a:rPr lang="pt-BR" sz="2400" dirty="0">
                <a:latin typeface="Garamond" panose="02020404030301010803" pitchFamily="18" charset="0"/>
              </a:rPr>
              <a:t>, 148 não são </a:t>
            </a:r>
            <a:r>
              <a:rPr lang="pt-BR" sz="2400" dirty="0" smtClean="0">
                <a:latin typeface="Garamond" panose="02020404030301010803" pitchFamily="18" charset="0"/>
              </a:rPr>
              <a:t>atendidas</a:t>
            </a:r>
            <a:endParaRPr lang="pt-BR" sz="2400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endParaRPr lang="pt-BR" sz="2400" dirty="0">
              <a:latin typeface="Garamond" panose="02020404030301010803" pitchFamily="18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83027" y="5779282"/>
            <a:ext cx="11662228" cy="937445"/>
          </a:xfrm>
        </p:spPr>
        <p:txBody>
          <a:bodyPr anchor="ctr"/>
          <a:lstStyle/>
          <a:p>
            <a:pPr algn="just"/>
            <a:r>
              <a:rPr lang="pt-BR" sz="2000" dirty="0" smtClean="0">
                <a:latin typeface="Garamond" panose="02020404030301010803" pitchFamily="18" charset="0"/>
              </a:rPr>
              <a:t>Cálculos efetuados com as informações obtidas no ‘</a:t>
            </a:r>
            <a:r>
              <a:rPr lang="es-ES" sz="2000" dirty="0">
                <a:latin typeface="Garamond" panose="02020404030301010803" pitchFamily="18" charset="0"/>
              </a:rPr>
              <a:t>CENSO DE COMUNIDADES DE LOS PUEBLOS INDÍGENAS. Resultados Finales </a:t>
            </a:r>
            <a:r>
              <a:rPr lang="es-ES" sz="2000" dirty="0" smtClean="0">
                <a:latin typeface="Garamond" panose="02020404030301010803" pitchFamily="18" charset="0"/>
              </a:rPr>
              <a:t>2012’ realizado pela ‘</a:t>
            </a:r>
            <a:r>
              <a:rPr lang="es-ES" sz="2000" dirty="0">
                <a:latin typeface="Garamond" panose="02020404030301010803" pitchFamily="18" charset="0"/>
              </a:rPr>
              <a:t>Dirección General de Estadística, Encuestas </a:t>
            </a:r>
            <a:r>
              <a:rPr lang="es-ES" sz="2000" dirty="0" smtClean="0">
                <a:latin typeface="Garamond" panose="02020404030301010803" pitchFamily="18" charset="0"/>
              </a:rPr>
              <a:t>y </a:t>
            </a:r>
            <a:r>
              <a:rPr lang="pt-BR" sz="2000" dirty="0" smtClean="0">
                <a:latin typeface="Garamond" panose="02020404030301010803" pitchFamily="18" charset="0"/>
              </a:rPr>
              <a:t>Censos (DGEEC)’.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1" y="481567"/>
            <a:ext cx="10352539" cy="937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600" smtClean="0">
                <a:latin typeface="Garamond" panose="02020404030301010803" pitchFamily="18" charset="0"/>
              </a:rPr>
              <a:t>Presença missionária - Guaranís - Paraguai Oriental</a:t>
            </a:r>
            <a:endParaRPr lang="pt-BR" sz="360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1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>
                <a:latin typeface="Garamond" panose="02020404030301010803" pitchFamily="18" charset="0"/>
              </a:rPr>
              <a:t>População Indígena (Censo 2012)</a:t>
            </a:r>
          </a:p>
        </p:txBody>
      </p:sp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>
          <a:xfrm>
            <a:off x="1103311" y="1460492"/>
            <a:ext cx="10294491" cy="3832726"/>
          </a:xfrm>
        </p:spPr>
        <p:txBody>
          <a:bodyPr>
            <a:normAutofit/>
          </a:bodyPr>
          <a:lstStyle/>
          <a:p>
            <a:pPr eaLnBrk="1" hangingPunct="1"/>
            <a:r>
              <a:rPr lang="pt-BR" sz="2800" dirty="0" smtClean="0">
                <a:latin typeface="Garamond" panose="02020404030301010803" pitchFamily="18" charset="0"/>
              </a:rPr>
              <a:t>População </a:t>
            </a:r>
            <a:r>
              <a:rPr lang="pt-BR" sz="2800" dirty="0" err="1" smtClean="0">
                <a:latin typeface="Garamond" panose="02020404030301010803" pitchFamily="18" charset="0"/>
              </a:rPr>
              <a:t>Avá</a:t>
            </a:r>
            <a:r>
              <a:rPr lang="pt-BR" sz="2800" dirty="0" smtClean="0">
                <a:latin typeface="Garamond" panose="02020404030301010803" pitchFamily="18" charset="0"/>
              </a:rPr>
              <a:t> + </a:t>
            </a:r>
            <a:r>
              <a:rPr lang="pt-BR" sz="2800" dirty="0" err="1" smtClean="0">
                <a:latin typeface="Garamond" panose="02020404030301010803" pitchFamily="18" charset="0"/>
              </a:rPr>
              <a:t>Mbyá</a:t>
            </a:r>
            <a:r>
              <a:rPr lang="pt-BR" sz="2800" dirty="0" smtClean="0">
                <a:latin typeface="Garamond" panose="02020404030301010803" pitchFamily="18" charset="0"/>
              </a:rPr>
              <a:t>: 38.467 pessoas distribuídas em 326 comunidades / aldeias</a:t>
            </a:r>
          </a:p>
          <a:p>
            <a:pPr eaLnBrk="1" hangingPunct="1"/>
            <a:endParaRPr lang="pt-BR" sz="2800" dirty="0">
              <a:latin typeface="Garamond" panose="02020404030301010803" pitchFamily="18" charset="0"/>
            </a:endParaRPr>
          </a:p>
          <a:p>
            <a:pPr eaLnBrk="1" hangingPunct="1"/>
            <a:r>
              <a:rPr lang="pt-BR" sz="2800" dirty="0" smtClean="0">
                <a:latin typeface="Garamond" panose="02020404030301010803" pitchFamily="18" charset="0"/>
              </a:rPr>
              <a:t>Total de aldeias destas etnias atendidas por missionários evangélicos: 46 (</a:t>
            </a:r>
            <a:r>
              <a:rPr lang="pt-BR" sz="2800" b="1" dirty="0" smtClean="0">
                <a:latin typeface="Garamond" panose="02020404030301010803" pitchFamily="18" charset="0"/>
              </a:rPr>
              <a:t>14%</a:t>
            </a:r>
            <a:r>
              <a:rPr lang="pt-BR" sz="2800" dirty="0" smtClean="0">
                <a:latin typeface="Garamond" panose="02020404030301010803" pitchFamily="18" charset="0"/>
              </a:rPr>
              <a:t> do total)</a:t>
            </a:r>
          </a:p>
          <a:p>
            <a:pPr eaLnBrk="1" hangingPunct="1"/>
            <a:endParaRPr lang="pt-BR" sz="2800" dirty="0">
              <a:latin typeface="Garamond" panose="02020404030301010803" pitchFamily="18" charset="0"/>
            </a:endParaRPr>
          </a:p>
          <a:p>
            <a:pPr eaLnBrk="1" hangingPunct="1"/>
            <a:r>
              <a:rPr lang="pt-BR" sz="2800" dirty="0" smtClean="0">
                <a:latin typeface="Garamond" panose="02020404030301010803" pitchFamily="18" charset="0"/>
              </a:rPr>
              <a:t>Comunidades </a:t>
            </a:r>
            <a:r>
              <a:rPr lang="pt-BR" sz="2800" b="1" u="sng" dirty="0" smtClean="0">
                <a:solidFill>
                  <a:srgbClr val="FFFF00"/>
                </a:solidFill>
                <a:latin typeface="Garamond" panose="02020404030301010803" pitchFamily="18" charset="0"/>
              </a:rPr>
              <a:t>não atendidas</a:t>
            </a:r>
            <a:r>
              <a:rPr lang="pt-BR" sz="2800" dirty="0" smtClean="0">
                <a:latin typeface="Garamond" panose="02020404030301010803" pitchFamily="18" charset="0"/>
              </a:rPr>
              <a:t>: 263 (</a:t>
            </a:r>
            <a:r>
              <a:rPr lang="pt-BR" sz="2800" b="1" dirty="0" smtClean="0">
                <a:solidFill>
                  <a:srgbClr val="FFFF00"/>
                </a:solidFill>
                <a:latin typeface="Garamond" panose="02020404030301010803" pitchFamily="18" charset="0"/>
              </a:rPr>
              <a:t>81%</a:t>
            </a:r>
            <a:r>
              <a:rPr lang="pt-BR" sz="2800" dirty="0" smtClean="0">
                <a:latin typeface="Garamond" panose="02020404030301010803" pitchFamily="18" charset="0"/>
              </a:rPr>
              <a:t> do total)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3027" y="5779282"/>
            <a:ext cx="11662228" cy="937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sz="2000" dirty="0" smtClean="0">
                <a:latin typeface="Garamond" panose="02020404030301010803" pitchFamily="18" charset="0"/>
              </a:rPr>
              <a:t>Cálculos efetuados com as informações obtidas no ‘</a:t>
            </a:r>
            <a:r>
              <a:rPr lang="es-ES" sz="2000" dirty="0" smtClean="0">
                <a:latin typeface="Garamond" panose="02020404030301010803" pitchFamily="18" charset="0"/>
              </a:rPr>
              <a:t>CENSO DE COMUNIDADES DE LOS PUEBLOS INDÍGENAS. Resultados Finales 2012’ realizado pela ‘Dirección General de Estadística, Encuestas y </a:t>
            </a:r>
            <a:r>
              <a:rPr lang="pt-BR" sz="2000" dirty="0" smtClean="0">
                <a:latin typeface="Garamond" panose="02020404030301010803" pitchFamily="18" charset="0"/>
              </a:rPr>
              <a:t>Censos (DGEEC)’. </a:t>
            </a:r>
          </a:p>
        </p:txBody>
      </p:sp>
    </p:spTree>
    <p:extLst>
      <p:ext uri="{BB962C8B-B14F-4D97-AF65-F5344CB8AC3E}">
        <p14:creationId xmlns:p14="http://schemas.microsoft.com/office/powerpoint/2010/main" val="248016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9" t="30128" r="38931" b="19638"/>
          <a:stretch/>
        </p:blipFill>
        <p:spPr bwMode="auto">
          <a:xfrm>
            <a:off x="1566863" y="390525"/>
            <a:ext cx="9036050" cy="512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83027" y="5779282"/>
            <a:ext cx="11662228" cy="937445"/>
          </a:xfrm>
        </p:spPr>
        <p:txBody>
          <a:bodyPr anchor="ctr"/>
          <a:lstStyle/>
          <a:p>
            <a:pPr algn="just"/>
            <a:r>
              <a:rPr lang="pt-BR" sz="2000" dirty="0" smtClean="0">
                <a:latin typeface="Garamond" panose="02020404030301010803" pitchFamily="18" charset="0"/>
              </a:rPr>
              <a:t>Cálculos efetuados com as informações obtidas no ‘</a:t>
            </a:r>
            <a:r>
              <a:rPr lang="es-ES" sz="2000" dirty="0">
                <a:latin typeface="Garamond" panose="02020404030301010803" pitchFamily="18" charset="0"/>
              </a:rPr>
              <a:t>CENSO DE COMUNIDADES DE LOS PUEBLOS INDÍGENAS. Resultados Finales </a:t>
            </a:r>
            <a:r>
              <a:rPr lang="es-ES" sz="2000" dirty="0" smtClean="0">
                <a:latin typeface="Garamond" panose="02020404030301010803" pitchFamily="18" charset="0"/>
              </a:rPr>
              <a:t>2012’ realizado pela ‘</a:t>
            </a:r>
            <a:r>
              <a:rPr lang="es-ES" sz="2000" dirty="0">
                <a:latin typeface="Garamond" panose="02020404030301010803" pitchFamily="18" charset="0"/>
              </a:rPr>
              <a:t>Dirección General de Estadística, Encuestas </a:t>
            </a:r>
            <a:r>
              <a:rPr lang="es-ES" sz="2000" dirty="0" smtClean="0">
                <a:latin typeface="Garamond" panose="02020404030301010803" pitchFamily="18" charset="0"/>
              </a:rPr>
              <a:t>y </a:t>
            </a:r>
            <a:r>
              <a:rPr lang="pt-BR" sz="2000" dirty="0" smtClean="0">
                <a:latin typeface="Garamond" panose="02020404030301010803" pitchFamily="18" charset="0"/>
              </a:rPr>
              <a:t>Censos (DGEEC)’. </a:t>
            </a:r>
          </a:p>
        </p:txBody>
      </p:sp>
    </p:spTree>
    <p:extLst>
      <p:ext uri="{BB962C8B-B14F-4D97-AF65-F5344CB8AC3E}">
        <p14:creationId xmlns:p14="http://schemas.microsoft.com/office/powerpoint/2010/main" val="237072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Garamond" panose="02020404030301010803" pitchFamily="18" charset="0"/>
              </a:rPr>
              <a:t>Povo </a:t>
            </a:r>
            <a:r>
              <a:rPr lang="pt-BR" dirty="0" err="1" smtClean="0">
                <a:latin typeface="Garamond" panose="02020404030301010803" pitchFamily="18" charset="0"/>
              </a:rPr>
              <a:t>Mbyá</a:t>
            </a:r>
            <a:endParaRPr lang="pt-BR" dirty="0" smtClean="0">
              <a:latin typeface="Garamond" panose="020204040303010108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3639" y="1327775"/>
            <a:ext cx="11384924" cy="476393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  <a:spcBef>
                <a:spcPts val="1800"/>
              </a:spcBef>
            </a:pPr>
            <a:r>
              <a:rPr lang="pt-BR" sz="3200" dirty="0">
                <a:latin typeface="Garamond" panose="02020404030301010803" pitchFamily="18" charset="0"/>
              </a:rPr>
              <a:t>População no Paraguai: 20.546</a:t>
            </a:r>
          </a:p>
          <a:p>
            <a:pPr>
              <a:lnSpc>
                <a:spcPct val="170000"/>
              </a:lnSpc>
              <a:spcBef>
                <a:spcPts val="1800"/>
              </a:spcBef>
            </a:pPr>
            <a:r>
              <a:rPr lang="pt-BR" sz="3200" dirty="0">
                <a:latin typeface="Garamond" panose="02020404030301010803" pitchFamily="18" charset="0"/>
              </a:rPr>
              <a:t>Distribuído entre 178 comunidades / aldeias</a:t>
            </a:r>
          </a:p>
          <a:p>
            <a:pPr>
              <a:lnSpc>
                <a:spcPct val="170000"/>
              </a:lnSpc>
              <a:spcBef>
                <a:spcPts val="1800"/>
              </a:spcBef>
            </a:pPr>
            <a:r>
              <a:rPr lang="pt-BR" sz="3200" dirty="0">
                <a:latin typeface="Garamond" panose="02020404030301010803" pitchFamily="18" charset="0"/>
              </a:rPr>
              <a:t>Comunidades atendidas por missionários evangélicos : 18 (</a:t>
            </a:r>
            <a:r>
              <a:rPr lang="pt-BR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10%</a:t>
            </a:r>
            <a:r>
              <a:rPr lang="pt-BR" sz="3200" dirty="0">
                <a:latin typeface="Garamond" panose="02020404030301010803" pitchFamily="18" charset="0"/>
              </a:rPr>
              <a:t> </a:t>
            </a:r>
            <a:r>
              <a:rPr lang="pt-BR" sz="3200" dirty="0" smtClean="0">
                <a:latin typeface="Garamond" panose="02020404030301010803" pitchFamily="18" charset="0"/>
              </a:rPr>
              <a:t>do total)</a:t>
            </a:r>
            <a:endParaRPr lang="pt-BR" sz="3200" dirty="0">
              <a:latin typeface="Garamond" panose="02020404030301010803" pitchFamily="18" charset="0"/>
            </a:endParaRPr>
          </a:p>
          <a:p>
            <a:pPr>
              <a:lnSpc>
                <a:spcPct val="170000"/>
              </a:lnSpc>
              <a:spcBef>
                <a:spcPts val="1800"/>
              </a:spcBef>
            </a:pPr>
            <a:r>
              <a:rPr lang="pt-BR" sz="3200" dirty="0">
                <a:latin typeface="Garamond" panose="02020404030301010803" pitchFamily="18" charset="0"/>
              </a:rPr>
              <a:t>Evangélicos: </a:t>
            </a:r>
            <a:r>
              <a:rPr lang="pt-BR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2%</a:t>
            </a:r>
          </a:p>
          <a:p>
            <a:pPr>
              <a:lnSpc>
                <a:spcPct val="170000"/>
              </a:lnSpc>
              <a:spcBef>
                <a:spcPts val="1800"/>
              </a:spcBef>
            </a:pPr>
            <a:r>
              <a:rPr lang="pt-BR" sz="3200" dirty="0">
                <a:latin typeface="Garamond" panose="02020404030301010803" pitchFamily="18" charset="0"/>
              </a:rPr>
              <a:t>51,2% da população tem menos de 15 anos</a:t>
            </a:r>
          </a:p>
        </p:txBody>
      </p:sp>
    </p:spTree>
    <p:extLst>
      <p:ext uri="{BB962C8B-B14F-4D97-AF65-F5344CB8AC3E}">
        <p14:creationId xmlns:p14="http://schemas.microsoft.com/office/powerpoint/2010/main" val="161117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24" y="361964"/>
            <a:ext cx="9800823" cy="6127247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260457" y="2992903"/>
            <a:ext cx="432005" cy="32769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408308" y="2977876"/>
            <a:ext cx="432005" cy="32769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49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0" y="6242050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sz="2400" dirty="0" smtClean="0"/>
              <a:t>Fonte: </a:t>
            </a:r>
            <a:r>
              <a:rPr lang="pt-BR" sz="2400" dirty="0" smtClean="0"/>
              <a:t>Joshua Project</a:t>
            </a:r>
            <a:endParaRPr lang="pt-BR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14583" t="19778" r="15694" b="10667"/>
          <a:stretch>
            <a:fillRect/>
          </a:stretch>
        </p:blipFill>
        <p:spPr bwMode="auto">
          <a:xfrm>
            <a:off x="1466850" y="190500"/>
            <a:ext cx="95631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51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Garamond" panose="02020404030301010803" pitchFamily="18" charset="0"/>
              </a:rPr>
              <a:t>Outras Fontes</a:t>
            </a:r>
          </a:p>
        </p:txBody>
      </p:sp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>
          <a:xfrm>
            <a:off x="1765300" y="1524001"/>
            <a:ext cx="8578850" cy="486409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pt-BR" sz="3200" dirty="0">
                <a:latin typeface="Garamond" panose="02020404030301010803" pitchFamily="18" charset="0"/>
              </a:rPr>
              <a:t>Projeto Josué: </a:t>
            </a:r>
            <a:endParaRPr lang="pt-BR" sz="3200" dirty="0" smtClean="0">
              <a:latin typeface="Garamond" panose="02020404030301010803" pitchFamily="18" charset="0"/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sz="3200" dirty="0" smtClean="0">
                <a:latin typeface="Garamond" panose="02020404030301010803" pitchFamily="18" charset="0"/>
              </a:rPr>
              <a:t>https</a:t>
            </a:r>
            <a:r>
              <a:rPr lang="pt-BR" sz="3200" dirty="0">
                <a:latin typeface="Garamond" panose="02020404030301010803" pitchFamily="18" charset="0"/>
              </a:rPr>
              <a:t>://joshuaproject.net/countries/PA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pt-BR" sz="3200" dirty="0">
              <a:latin typeface="Garamond" panose="02020404030301010803" pitchFamily="18" charset="0"/>
            </a:endParaRP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pt-BR" sz="3200" dirty="0">
                <a:latin typeface="Garamond" panose="02020404030301010803" pitchFamily="18" charset="0"/>
              </a:rPr>
              <a:t>Censo indígena 2012</a:t>
            </a:r>
            <a:r>
              <a:rPr lang="pt-BR" sz="3200" dirty="0" smtClean="0">
                <a:latin typeface="Garamond" panose="02020404030301010803" pitchFamily="18" charset="0"/>
              </a:rPr>
              <a:t>: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sz="3200" dirty="0" smtClean="0">
                <a:latin typeface="Garamond" panose="02020404030301010803" pitchFamily="18" charset="0"/>
              </a:rPr>
              <a:t>http</a:t>
            </a:r>
            <a:r>
              <a:rPr lang="pt-BR" sz="3200" dirty="0">
                <a:latin typeface="Garamond" panose="02020404030301010803" pitchFamily="18" charset="0"/>
              </a:rPr>
              <a:t>://www.dgeec.gov.py/Publicaciones/Biblioteca/comunidad%20indigena/Censo%20de%20Comunidades%20de%20los%20Pueblos%20Indigenas%20Resultados%20Finales%202012.pdf</a:t>
            </a:r>
          </a:p>
        </p:txBody>
      </p:sp>
    </p:spTree>
    <p:extLst>
      <p:ext uri="{BB962C8B-B14F-4D97-AF65-F5344CB8AC3E}">
        <p14:creationId xmlns:p14="http://schemas.microsoft.com/office/powerpoint/2010/main" val="293793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Garamond" panose="02020404030301010803" pitchFamily="18" charset="0"/>
              </a:rPr>
              <a:t>Paraguai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46111" y="1632004"/>
            <a:ext cx="11241089" cy="4195481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pt-BR" sz="3200" dirty="0">
                <a:latin typeface="Garamond" panose="02020404030301010803" pitchFamily="18" charset="0"/>
              </a:rPr>
              <a:t>População: Aproximadamente 7 milhões de habitantes</a:t>
            </a:r>
          </a:p>
          <a:p>
            <a:pPr>
              <a:lnSpc>
                <a:spcPct val="200000"/>
              </a:lnSpc>
            </a:pPr>
            <a:r>
              <a:rPr lang="pt-BR" sz="3200" dirty="0">
                <a:latin typeface="Garamond" panose="02020404030301010803" pitchFamily="18" charset="0"/>
              </a:rPr>
              <a:t>Línguas oficiais: Espanhol e Guarani</a:t>
            </a:r>
          </a:p>
          <a:p>
            <a:pPr>
              <a:lnSpc>
                <a:spcPct val="200000"/>
              </a:lnSpc>
            </a:pPr>
            <a:r>
              <a:rPr lang="pt-BR" sz="3200" dirty="0">
                <a:latin typeface="Garamond" panose="02020404030301010803" pitchFamily="18" charset="0"/>
              </a:rPr>
              <a:t>Religiões: Catolicismo (</a:t>
            </a:r>
            <a:r>
              <a:rPr lang="pt-BR" sz="3200" dirty="0" smtClean="0">
                <a:latin typeface="Garamond" panose="02020404030301010803" pitchFamily="18" charset="0"/>
              </a:rPr>
              <a:t>89%); </a:t>
            </a:r>
            <a:r>
              <a:rPr lang="pt-BR" sz="3200" dirty="0">
                <a:latin typeface="Garamond" panose="02020404030301010803" pitchFamily="18" charset="0"/>
              </a:rPr>
              <a:t>Protestantismo </a:t>
            </a:r>
            <a:r>
              <a:rPr lang="pt-BR" sz="3200" dirty="0" smtClean="0">
                <a:latin typeface="Garamond" panose="02020404030301010803" pitchFamily="18" charset="0"/>
              </a:rPr>
              <a:t>(7%); </a:t>
            </a:r>
            <a:r>
              <a:rPr lang="pt-BR" sz="3200" dirty="0">
                <a:latin typeface="Garamond" panose="02020404030301010803" pitchFamily="18" charset="0"/>
              </a:rPr>
              <a:t>Outros (</a:t>
            </a:r>
            <a:r>
              <a:rPr lang="pt-BR" sz="3200" dirty="0" smtClean="0">
                <a:latin typeface="Garamond" panose="02020404030301010803" pitchFamily="18" charset="0"/>
              </a:rPr>
              <a:t>4%)</a:t>
            </a:r>
            <a:endParaRPr lang="pt-BR" sz="3200" dirty="0">
              <a:latin typeface="Garamond" panose="02020404030301010803" pitchFamily="18" charset="0"/>
            </a:endParaRPr>
          </a:p>
          <a:p>
            <a:pPr>
              <a:lnSpc>
                <a:spcPct val="200000"/>
              </a:lnSpc>
            </a:pPr>
            <a:r>
              <a:rPr lang="pt-BR" sz="3200" dirty="0">
                <a:latin typeface="Garamond" panose="02020404030301010803" pitchFamily="18" charset="0"/>
              </a:rPr>
              <a:t> </a:t>
            </a:r>
            <a:r>
              <a:rPr lang="pt-BR" sz="3200" dirty="0" smtClean="0">
                <a:latin typeface="Garamond" panose="02020404030301010803" pitchFamily="18" charset="0"/>
              </a:rPr>
              <a:t>16-20 povos/etnias indígenas (de acordo com a classificação utilizada)</a:t>
            </a:r>
          </a:p>
        </p:txBody>
      </p:sp>
    </p:spTree>
    <p:extLst>
      <p:ext uri="{BB962C8B-B14F-4D97-AF65-F5344CB8AC3E}">
        <p14:creationId xmlns:p14="http://schemas.microsoft.com/office/powerpoint/2010/main" val="15849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Garamond" panose="02020404030301010803" pitchFamily="18" charset="0"/>
              </a:rPr>
              <a:t>Divisão política</a:t>
            </a:r>
            <a:endParaRPr lang="pt-BR" dirty="0">
              <a:latin typeface="Garamond" panose="02020404030301010803" pitchFamily="18" charset="0"/>
            </a:endParaRPr>
          </a:p>
        </p:txBody>
      </p:sp>
      <p:pic>
        <p:nvPicPr>
          <p:cNvPr id="3077" name="Picture 5" descr="paraguay-mapa-de-paraguay-i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1" y="668606"/>
            <a:ext cx="5537916" cy="56162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680525" y="1647614"/>
            <a:ext cx="5385424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pt-BR" sz="2800" dirty="0" smtClean="0"/>
              <a:t>Total: 17 </a:t>
            </a:r>
            <a:r>
              <a:rPr lang="pt-BR" sz="2800" dirty="0"/>
              <a:t>departamentos </a:t>
            </a:r>
            <a:r>
              <a:rPr lang="pt-BR" sz="2800" dirty="0" smtClean="0"/>
              <a:t>(estados)</a:t>
            </a:r>
            <a:endParaRPr lang="pt-BR" sz="2800" dirty="0"/>
          </a:p>
          <a:p>
            <a:pPr eaLnBrk="1" hangingPunct="1"/>
            <a:endParaRPr lang="pt-BR" sz="2800" dirty="0"/>
          </a:p>
          <a:p>
            <a:pPr eaLnBrk="1" hangingPunct="1"/>
            <a:r>
              <a:rPr lang="pt-BR" sz="2800" dirty="0" smtClean="0"/>
              <a:t>Dividido em Região Oriental e Ocidental (</a:t>
            </a:r>
            <a:r>
              <a:rPr lang="pt-BR" sz="2800" dirty="0" err="1" smtClean="0"/>
              <a:t>Chaco</a:t>
            </a:r>
            <a:r>
              <a:rPr lang="pt-BR" sz="2800" dirty="0" smtClean="0"/>
              <a:t>)</a:t>
            </a:r>
          </a:p>
          <a:p>
            <a:pPr eaLnBrk="1" hangingPunct="1"/>
            <a:endParaRPr lang="pt-BR" sz="2800" dirty="0"/>
          </a:p>
          <a:p>
            <a:pPr eaLnBrk="1" hangingPunct="1"/>
            <a:r>
              <a:rPr lang="pt-BR" sz="2800" dirty="0" smtClean="0"/>
              <a:t>Fronteira com Argentina, Bolívia e Brasil</a:t>
            </a:r>
          </a:p>
          <a:p>
            <a:pPr eaLnBrk="1" hangingPunct="1"/>
            <a:endParaRPr lang="pt-BR" sz="2800" dirty="0" smtClean="0"/>
          </a:p>
          <a:p>
            <a:pPr eaLnBrk="1" hangingPunct="1"/>
            <a:r>
              <a:rPr lang="pt-BR" sz="2800" dirty="0" smtClean="0"/>
              <a:t>Capital: </a:t>
            </a:r>
            <a:r>
              <a:rPr lang="pt-BR" sz="2800" dirty="0" err="1" smtClean="0"/>
              <a:t>Assunción</a:t>
            </a:r>
            <a:r>
              <a:rPr lang="pt-BR" sz="2800" dirty="0" smtClean="0"/>
              <a:t> (Assunção)</a:t>
            </a:r>
          </a:p>
          <a:p>
            <a:pPr eaLnBrk="1" hangingPunct="1"/>
            <a:endParaRPr lang="pt-BR" sz="2800" dirty="0"/>
          </a:p>
          <a:p>
            <a:pPr eaLnBrk="1" hangingPunct="1"/>
            <a:endParaRPr lang="pt-BR" sz="2800" dirty="0"/>
          </a:p>
          <a:p>
            <a:pPr eaLnBrk="1" hangingPunct="1"/>
            <a:endParaRPr lang="pt-BR" sz="2800" dirty="0"/>
          </a:p>
          <a:p>
            <a:pPr eaLnBrk="1" hangingPunct="1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84217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1981200" y="265113"/>
            <a:ext cx="8229600" cy="1143000"/>
          </a:xfrm>
        </p:spPr>
        <p:txBody>
          <a:bodyPr/>
          <a:lstStyle/>
          <a:p>
            <a:r>
              <a:rPr lang="pt-BR" dirty="0" smtClean="0">
                <a:latin typeface="Garamond" panose="02020404030301010803" pitchFamily="18" charset="0"/>
              </a:rPr>
              <a:t>Paraguai – Regiões e população</a:t>
            </a:r>
          </a:p>
        </p:txBody>
      </p:sp>
      <p:pic>
        <p:nvPicPr>
          <p:cNvPr id="4" name="Picture 6" descr="(2)reg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1227138"/>
            <a:ext cx="88360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46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Garamond" panose="02020404030301010803" pitchFamily="18" charset="0"/>
              </a:rPr>
              <a:t>Povos </a:t>
            </a:r>
            <a:r>
              <a:rPr lang="pt-BR" dirty="0" err="1" smtClean="0">
                <a:latin typeface="Garamond" panose="02020404030301010803" pitchFamily="18" charset="0"/>
              </a:rPr>
              <a:t>Guaranís</a:t>
            </a:r>
            <a:r>
              <a:rPr lang="pt-BR" dirty="0" smtClean="0">
                <a:latin typeface="Garamond" panose="02020404030301010803" pitchFamily="18" charset="0"/>
              </a:rPr>
              <a:t> - Paraguai Oriental</a:t>
            </a:r>
            <a:endParaRPr lang="pt-BR" dirty="0">
              <a:latin typeface="Garamond" panose="02020404030301010803" pitchFamily="18" charset="0"/>
            </a:endParaRPr>
          </a:p>
        </p:txBody>
      </p:sp>
      <p:sp>
        <p:nvSpPr>
          <p:cNvPr id="5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55D91-9C4C-4050-B5F8-D7EBFCC5F6C7}" type="slidenum">
              <a:rPr lang="pt-BR" altLang="en-US">
                <a:latin typeface="Garamond" panose="02020404030301010803" pitchFamily="18" charset="0"/>
              </a:rPr>
              <a:pPr>
                <a:defRPr/>
              </a:pPr>
              <a:t>6</a:t>
            </a:fld>
            <a:endParaRPr lang="pt-BR" altLang="en-US">
              <a:latin typeface="Garamond" panose="02020404030301010803" pitchFamily="18" charset="0"/>
            </a:endParaRPr>
          </a:p>
        </p:txBody>
      </p:sp>
      <p:pic>
        <p:nvPicPr>
          <p:cNvPr id="148486" name="Picture 6" descr="080210195921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193800"/>
            <a:ext cx="41640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77" y="1252982"/>
            <a:ext cx="4575836" cy="5395673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360985" y="2996809"/>
            <a:ext cx="1308296" cy="331997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Garamond" panose="02020404030301010803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9369083" y="2994461"/>
            <a:ext cx="1502902" cy="331997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7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8" t="31367" r="4657" b="15984"/>
          <a:stretch>
            <a:fillRect/>
          </a:stretch>
        </p:blipFill>
        <p:spPr bwMode="auto">
          <a:xfrm>
            <a:off x="7107239" y="260350"/>
            <a:ext cx="4752975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" y="333375"/>
            <a:ext cx="71072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dirty="0" err="1"/>
              <a:t>Guaranís</a:t>
            </a:r>
            <a:r>
              <a:rPr lang="pt-BR" dirty="0"/>
              <a:t> no Paraguai Oriental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1703389" y="1476376"/>
            <a:ext cx="3895725" cy="475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pt-BR" sz="2800" dirty="0"/>
              <a:t>4 etnias </a:t>
            </a:r>
            <a:r>
              <a:rPr lang="pt-BR" sz="2800" dirty="0" err="1" smtClean="0"/>
              <a:t>Guaranís</a:t>
            </a:r>
            <a:r>
              <a:rPr lang="pt-BR" sz="2800" dirty="0" smtClean="0"/>
              <a:t>:</a:t>
            </a:r>
          </a:p>
          <a:p>
            <a:pPr eaLnBrk="1" hangingPunct="1"/>
            <a:endParaRPr lang="pt-BR" sz="2800" dirty="0"/>
          </a:p>
          <a:p>
            <a:pPr eaLnBrk="1" hangingPunct="1"/>
            <a:r>
              <a:rPr lang="pt-BR" sz="2800" dirty="0" smtClean="0"/>
              <a:t>Aché</a:t>
            </a:r>
          </a:p>
          <a:p>
            <a:pPr eaLnBrk="1" hangingPunct="1"/>
            <a:endParaRPr lang="pt-BR" sz="2800" dirty="0"/>
          </a:p>
          <a:p>
            <a:pPr eaLnBrk="1" hangingPunct="1"/>
            <a:r>
              <a:rPr lang="pt-BR" sz="2800" dirty="0" err="1" smtClean="0"/>
              <a:t>Avá</a:t>
            </a:r>
            <a:r>
              <a:rPr lang="pt-BR" sz="2800" dirty="0" smtClean="0"/>
              <a:t> </a:t>
            </a:r>
            <a:r>
              <a:rPr lang="pt-BR" sz="2800" dirty="0" err="1" smtClean="0"/>
              <a:t>Guaraní</a:t>
            </a:r>
            <a:endParaRPr lang="pt-BR" sz="2800" dirty="0" smtClean="0"/>
          </a:p>
          <a:p>
            <a:pPr eaLnBrk="1" hangingPunct="1"/>
            <a:endParaRPr lang="pt-BR" sz="2800" dirty="0"/>
          </a:p>
          <a:p>
            <a:pPr eaLnBrk="1" hangingPunct="1"/>
            <a:r>
              <a:rPr lang="pt-BR" sz="2800" dirty="0" err="1" smtClean="0"/>
              <a:t>Mbyá</a:t>
            </a:r>
            <a:r>
              <a:rPr lang="pt-BR" sz="2800" dirty="0" smtClean="0"/>
              <a:t> </a:t>
            </a:r>
            <a:r>
              <a:rPr lang="pt-BR" sz="2800" dirty="0" err="1" smtClean="0"/>
              <a:t>Guaraní</a:t>
            </a:r>
            <a:endParaRPr lang="pt-BR" sz="2800" dirty="0" smtClean="0"/>
          </a:p>
          <a:p>
            <a:pPr eaLnBrk="1" hangingPunct="1"/>
            <a:endParaRPr lang="pt-BR" sz="2800" dirty="0"/>
          </a:p>
          <a:p>
            <a:pPr eaLnBrk="1" hangingPunct="1"/>
            <a:r>
              <a:rPr lang="pt-BR" sz="2800" dirty="0" err="1" smtClean="0"/>
              <a:t>Paî-Tavyterá</a:t>
            </a:r>
            <a:endParaRPr lang="pt-BR" sz="2800" dirty="0"/>
          </a:p>
        </p:txBody>
      </p:sp>
      <p:sp>
        <p:nvSpPr>
          <p:cNvPr id="9" name="Retângulo 8"/>
          <p:cNvSpPr/>
          <p:nvPr/>
        </p:nvSpPr>
        <p:spPr>
          <a:xfrm>
            <a:off x="8940800" y="333375"/>
            <a:ext cx="2730500" cy="59023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59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uiExpand="1" build="p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latin typeface="Garamond" panose="02020404030301010803" pitchFamily="18" charset="0"/>
              </a:rPr>
              <a:t>A Bíblia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2093" y="1782763"/>
            <a:ext cx="9536349" cy="4525962"/>
          </a:xfrm>
        </p:spPr>
        <p:txBody>
          <a:bodyPr>
            <a:normAutofit/>
          </a:bodyPr>
          <a:lstStyle/>
          <a:p>
            <a:pPr eaLnBrk="1" hangingPunct="1">
              <a:spcBef>
                <a:spcPct val="80000"/>
              </a:spcBef>
              <a:defRPr/>
            </a:pPr>
            <a:r>
              <a:rPr lang="pt-BR" sz="3200" dirty="0" smtClean="0">
                <a:latin typeface="Garamond" panose="02020404030301010803" pitchFamily="18" charset="0"/>
              </a:rPr>
              <a:t>Traduções da Bíblia em </a:t>
            </a:r>
            <a:r>
              <a:rPr lang="pt-BR" sz="3200" dirty="0" err="1" smtClean="0">
                <a:latin typeface="Garamond" panose="02020404030301010803" pitchFamily="18" charset="0"/>
              </a:rPr>
              <a:t>Guaraní</a:t>
            </a:r>
            <a:endParaRPr lang="pt-BR" sz="3200" dirty="0" smtClean="0">
              <a:latin typeface="Garamond" panose="02020404030301010803" pitchFamily="18" charset="0"/>
            </a:endParaRPr>
          </a:p>
          <a:p>
            <a:pPr lvl="1" eaLnBrk="1" hangingPunct="1">
              <a:spcBef>
                <a:spcPct val="80000"/>
              </a:spcBef>
              <a:defRPr/>
            </a:pPr>
            <a:r>
              <a:rPr lang="pt-BR" sz="3200" dirty="0" smtClean="0">
                <a:latin typeface="Garamond" panose="02020404030301010803" pitchFamily="18" charset="0"/>
              </a:rPr>
              <a:t>Bíblia completa (Católica)</a:t>
            </a:r>
          </a:p>
          <a:p>
            <a:pPr lvl="1" eaLnBrk="1" hangingPunct="1">
              <a:spcBef>
                <a:spcPct val="80000"/>
              </a:spcBef>
              <a:defRPr/>
            </a:pPr>
            <a:r>
              <a:rPr lang="pt-BR" sz="3200" dirty="0" smtClean="0">
                <a:latin typeface="Garamond" panose="02020404030301010803" pitchFamily="18" charset="0"/>
              </a:rPr>
              <a:t>Bíblia completa (Missão Alemã / Evangélica)</a:t>
            </a:r>
          </a:p>
          <a:p>
            <a:pPr lvl="1" eaLnBrk="1" hangingPunct="1">
              <a:spcBef>
                <a:spcPct val="80000"/>
              </a:spcBef>
              <a:defRPr/>
            </a:pPr>
            <a:r>
              <a:rPr lang="pt-BR" sz="3200" dirty="0" smtClean="0">
                <a:latin typeface="Garamond" panose="02020404030301010803" pitchFamily="18" charset="0"/>
              </a:rPr>
              <a:t>Novo Testamento Bilíngue - Espanhol / </a:t>
            </a:r>
            <a:r>
              <a:rPr lang="pt-BR" sz="3200" dirty="0" err="1" smtClean="0">
                <a:latin typeface="Garamond" panose="02020404030301010803" pitchFamily="18" charset="0"/>
              </a:rPr>
              <a:t>Guaraní</a:t>
            </a:r>
            <a:r>
              <a:rPr lang="pt-BR" sz="3200" dirty="0" smtClean="0">
                <a:latin typeface="Garamond" panose="02020404030301010803" pitchFamily="18" charset="0"/>
              </a:rPr>
              <a:t> (Católica) – Linguagem simples</a:t>
            </a:r>
          </a:p>
          <a:p>
            <a:pPr lvl="1" eaLnBrk="1" hangingPunct="1">
              <a:spcBef>
                <a:spcPct val="80000"/>
              </a:spcBef>
              <a:defRPr/>
            </a:pPr>
            <a:endParaRPr lang="pt-BR" sz="3200" dirty="0" smtClean="0">
              <a:latin typeface="Garamond" panose="02020404030301010803" pitchFamily="18" charset="0"/>
            </a:endParaRPr>
          </a:p>
          <a:p>
            <a:pPr marL="457200" lvl="1" indent="0">
              <a:spcBef>
                <a:spcPct val="80000"/>
              </a:spcBef>
              <a:buNone/>
              <a:defRPr/>
            </a:pPr>
            <a:endParaRPr lang="pt-BR" sz="320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86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DSC05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44464"/>
            <a:ext cx="4840288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 descr="DSC050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4" y="144464"/>
            <a:ext cx="4840287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6527801" y="144464"/>
            <a:ext cx="5295899" cy="3843336"/>
            <a:chOff x="6527801" y="144464"/>
            <a:chExt cx="5295899" cy="3843336"/>
          </a:xfrm>
        </p:grpSpPr>
        <p:sp>
          <p:nvSpPr>
            <p:cNvPr id="3" name="Retângulo 2"/>
            <p:cNvSpPr/>
            <p:nvPr/>
          </p:nvSpPr>
          <p:spPr>
            <a:xfrm>
              <a:off x="6527801" y="144464"/>
              <a:ext cx="5295899" cy="3843336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10668412" y="1881466"/>
              <a:ext cx="97013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err="1" smtClean="0">
                  <a:latin typeface="Garamond" panose="02020404030301010803" pitchFamily="18" charset="0"/>
                </a:rPr>
                <a:t>Guaraní</a:t>
              </a:r>
              <a:r>
                <a:rPr lang="pt-BR" dirty="0" smtClean="0">
                  <a:latin typeface="Garamond" panose="02020404030301010803" pitchFamily="18" charset="0"/>
                </a:rPr>
                <a:t> </a:t>
              </a:r>
            </a:p>
            <a:p>
              <a:pPr algn="ctr"/>
              <a:r>
                <a:rPr lang="pt-BR" dirty="0">
                  <a:latin typeface="Garamond" panose="02020404030301010803" pitchFamily="18" charset="0"/>
                </a:rPr>
                <a:t>(</a:t>
              </a:r>
              <a:r>
                <a:rPr lang="pt-BR" dirty="0" err="1" smtClean="0">
                  <a:latin typeface="Garamond" panose="02020404030301010803" pitchFamily="18" charset="0"/>
                </a:rPr>
                <a:t>Jopará</a:t>
              </a:r>
              <a:r>
                <a:rPr lang="pt-BR" dirty="0" smtClean="0">
                  <a:latin typeface="Garamond" panose="02020404030301010803" pitchFamily="18" charset="0"/>
                </a:rPr>
                <a:t>)</a:t>
              </a:r>
              <a:endParaRPr lang="pt-BR" dirty="0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6527801" y="4117191"/>
            <a:ext cx="5295899" cy="2480460"/>
            <a:chOff x="6527801" y="4117191"/>
            <a:chExt cx="5295899" cy="2480460"/>
          </a:xfrm>
        </p:grpSpPr>
        <p:sp>
          <p:nvSpPr>
            <p:cNvPr id="2" name="Retângulo 1"/>
            <p:cNvSpPr/>
            <p:nvPr/>
          </p:nvSpPr>
          <p:spPr>
            <a:xfrm>
              <a:off x="10601086" y="5172755"/>
              <a:ext cx="10374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>
                  <a:latin typeface="Garamond" panose="02020404030301010803" pitchFamily="18" charset="0"/>
                </a:rPr>
                <a:t>Espanhol</a:t>
              </a:r>
              <a:endParaRPr lang="pt-BR" dirty="0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6527801" y="4117191"/>
              <a:ext cx="5295899" cy="24804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11246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318</TotalTime>
  <Words>713</Words>
  <Application>Microsoft Office PowerPoint</Application>
  <PresentationFormat>Personalizar</PresentationFormat>
  <Paragraphs>103</Paragraphs>
  <Slides>20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Íon</vt:lpstr>
      <vt:lpstr>Paraguai</vt:lpstr>
      <vt:lpstr>Apresentação do PowerPoint</vt:lpstr>
      <vt:lpstr>Paraguai</vt:lpstr>
      <vt:lpstr>Divisão política</vt:lpstr>
      <vt:lpstr>Paraguai – Regiões e população</vt:lpstr>
      <vt:lpstr>Povos Guaranís - Paraguai Oriental</vt:lpstr>
      <vt:lpstr>Apresentação do PowerPoint</vt:lpstr>
      <vt:lpstr>A Bíblia</vt:lpstr>
      <vt:lpstr>Apresentação do PowerPoint</vt:lpstr>
      <vt:lpstr>Apresentação do PowerPoint</vt:lpstr>
      <vt:lpstr>Línguas</vt:lpstr>
      <vt:lpstr>Apresentação do PowerPoint</vt:lpstr>
      <vt:lpstr>Apresentação do PowerPoint</vt:lpstr>
      <vt:lpstr>Presença missionária - Guaranís - Paraguai Oriental</vt:lpstr>
      <vt:lpstr>Cálculos efetuados com as informações obtidas no ‘CENSO DE COMUNIDADES DE LOS PUEBLOS INDÍGENAS. Resultados Finales 2012’ realizado pela ‘Dirección General de Estadística, Encuestas y Censos (DGEEC)’. </vt:lpstr>
      <vt:lpstr>População Indígena (Censo 2012)</vt:lpstr>
      <vt:lpstr>Cálculos efetuados com as informações obtidas no ‘CENSO DE COMUNIDADES DE LOS PUEBLOS INDÍGENAS. Resultados Finales 2012’ realizado pela ‘Dirección General de Estadística, Encuestas y Censos (DGEEC)’. </vt:lpstr>
      <vt:lpstr>Povo Mbyá</vt:lpstr>
      <vt:lpstr>Apresentação do PowerPoint</vt:lpstr>
      <vt:lpstr>Outras Fontes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Otto</dc:creator>
  <cp:lastModifiedBy>Otto Araujo</cp:lastModifiedBy>
  <cp:revision>92</cp:revision>
  <dcterms:created xsi:type="dcterms:W3CDTF">2017-12-20T22:28:16Z</dcterms:created>
  <dcterms:modified xsi:type="dcterms:W3CDTF">2018-01-30T16:33:03Z</dcterms:modified>
</cp:coreProperties>
</file>